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  <p:sldId id="270" r:id="rId17"/>
  </p:sldIdLst>
  <p:sldSz cx="9144000" cy="6858000" type="screen4x3"/>
  <p:notesSz cx="68580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0811" autoAdjust="0"/>
  </p:normalViewPr>
  <p:slideViewPr>
    <p:cSldViewPr>
      <p:cViewPr varScale="1">
        <p:scale>
          <a:sx n="54" d="100"/>
          <a:sy n="54" d="100"/>
        </p:scale>
        <p:origin x="-84" y="-90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0CDBCE2-ADAE-4C0A-AF80-ABF454D5E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7975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87850"/>
            <a:ext cx="5856287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238" y="4387850"/>
            <a:ext cx="5856287" cy="4129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0813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341313" indent="-341313" algn="l" defTabSz="457200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Calculations from Chemical Equations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pPr marL="0" indent="0" algn="ctr" eaLnBrk="1" hangingPunct="1">
              <a:lnSpc>
                <a:spcPct val="95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Chapter 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/>
          </p:nvPr>
        </p:nvSpPr>
        <p:spPr>
          <a:xfrm>
            <a:off x="609600" y="838200"/>
            <a:ext cx="7772400" cy="4114800"/>
          </a:xfrm>
        </p:spPr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Consider the combustion of methane (used in our bunsen burners)</a:t>
            </a:r>
          </a:p>
          <a:p>
            <a:pPr marL="341313" indent="-341313" algn="l" eaLnBrk="1" hangingPunct="1"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 </a:t>
            </a:r>
          </a:p>
          <a:p>
            <a:pPr marL="341313" indent="-341313" algn="l" eaLnBrk="1" hangingPunct="1"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CH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(g) + 2 O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(g) </a:t>
            </a:r>
            <a:r>
              <a:rPr lang="en-GB" sz="280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smtClean="0">
                <a:cs typeface="Times New Roman" pitchFamily="18" charset="0"/>
              </a:rPr>
              <a:t> CO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(g) + 2 H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O(l) + 890 kJ</a:t>
            </a:r>
          </a:p>
          <a:p>
            <a:pPr marL="341313" indent="-341313" algn="l" eaLnBrk="1" hangingPunct="1"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 </a:t>
            </a:r>
          </a:p>
          <a:p>
            <a:pPr marL="341313" indent="-341313" algn="l" eaLnBrk="1" hangingPunct="1"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Calculate the amount of heat produced when 1.00 g of methane is burned in excess oxygen.</a:t>
            </a:r>
          </a:p>
          <a:p>
            <a:pPr marL="341313" indent="-341313" algn="l"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533400" y="306388"/>
            <a:ext cx="7772400" cy="6551612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Copper(I)sulfide reacts upon heating in oxygen gas to produce copper metal and sulfur dioxide.  How many grams of copper can be obtained from 500.0 g of cuprous sulfide using this process?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 If 382.6 g of copper were obtained from the reaction above, what would be the percent yield?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What mass of sulfur dioxide would be produced from 500.0 grams of cuprous sulfide?</a:t>
            </a:r>
            <a:r>
              <a:rPr lang="en-GB" sz="2800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Percent Yield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170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% Yield = (mass product/mass expected)*100(%)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/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What could cause the yield to be &lt; 100%?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impurities in the sample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incomplete reaction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 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What could cause the yield to be &gt; 100%?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unexpected reactions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Impure product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incorrect weighing etc.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Times New Roman" pitchFamily="18" charset="0"/>
              </a:rPr>
              <a:t>Limiting reactant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Chez Ronald is making Big Macs.  The formula for a Big Mac is B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M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, and is made according to the following fast food formula.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	2 M  +  3 B  </a:t>
            </a:r>
            <a:r>
              <a:rPr lang="en-GB" sz="280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smtClean="0">
                <a:cs typeface="Times New Roman" pitchFamily="18" charset="0"/>
              </a:rPr>
              <a:t>  B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M</a:t>
            </a:r>
            <a:r>
              <a:rPr lang="en-GB" sz="2800" baseline="-30000" smtClean="0">
                <a:cs typeface="Times New Roman" pitchFamily="18" charset="0"/>
              </a:rPr>
              <a:t>2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If Chez Ronald buys 28 meats and 36 buns how many Big Macs (B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M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) can he make?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We only got 11 Big Macs - What is the percent yield?</a:t>
            </a:r>
          </a:p>
          <a:p>
            <a:pPr eaLnBrk="1" hangingPunct="1"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body"/>
          </p:nvPr>
        </p:nvSpPr>
        <p:spPr>
          <a:xfrm>
            <a:off x="685800" y="838200"/>
            <a:ext cx="7772400" cy="4167188"/>
          </a:xfrm>
        </p:spPr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How much potassium chloride is produced from the reaction of 2.00 g potassium and 3.00 g chlorine gas?  Which is the limiting reagent?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smtClean="0">
              <a:cs typeface="Times New Roman" pitchFamily="18" charset="0"/>
            </a:endParaRPr>
          </a:p>
          <a:p>
            <a:pPr marL="341313" indent="-341313" algn="l" eaLnBrk="1" hangingPunct="1"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We only recovered 3.66 g KCl.  What is the percent yield?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solutions containing 4.28 g 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and 7.16 g BaCl</a:t>
            </a:r>
            <a:r>
              <a:rPr lang="en-US" baseline="-25000" dirty="0" smtClean="0"/>
              <a:t>2</a:t>
            </a:r>
            <a:r>
              <a:rPr lang="en-US" dirty="0" smtClean="0"/>
              <a:t> are mixed, what mass of BaSO</a:t>
            </a:r>
            <a:r>
              <a:rPr lang="en-US" baseline="-25000" dirty="0" smtClean="0"/>
              <a:t>4</a:t>
            </a:r>
            <a:r>
              <a:rPr lang="en-US" dirty="0" smtClean="0"/>
              <a:t> is produced?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smtClean="0">
                <a:cs typeface="Times New Roman" pitchFamily="18" charset="0"/>
              </a:rPr>
              <a:t>Mg</a:t>
            </a:r>
            <a:r>
              <a:rPr lang="en-GB" sz="4000" baseline="-30000" smtClean="0">
                <a:cs typeface="Times New Roman" pitchFamily="18" charset="0"/>
              </a:rPr>
              <a:t>3</a:t>
            </a:r>
            <a:r>
              <a:rPr lang="en-GB" sz="4000" smtClean="0">
                <a:cs typeface="Times New Roman" pitchFamily="18" charset="0"/>
              </a:rPr>
              <a:t>N</a:t>
            </a:r>
            <a:r>
              <a:rPr lang="en-GB" sz="4000" baseline="-30000" smtClean="0">
                <a:cs typeface="Times New Roman" pitchFamily="18" charset="0"/>
              </a:rPr>
              <a:t>2</a:t>
            </a:r>
            <a:r>
              <a:rPr lang="en-GB" sz="4000" smtClean="0">
                <a:cs typeface="Times New Roman" pitchFamily="18" charset="0"/>
              </a:rPr>
              <a:t>+6H</a:t>
            </a:r>
            <a:r>
              <a:rPr lang="en-GB" sz="4000" baseline="-30000" smtClean="0">
                <a:cs typeface="Times New Roman" pitchFamily="18" charset="0"/>
              </a:rPr>
              <a:t>2</a:t>
            </a:r>
            <a:r>
              <a:rPr lang="en-GB" sz="4000" smtClean="0">
                <a:cs typeface="Times New Roman" pitchFamily="18" charset="0"/>
              </a:rPr>
              <a:t>O</a:t>
            </a:r>
            <a:r>
              <a:rPr lang="en-GB" sz="400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4000" smtClean="0">
                <a:cs typeface="Times New Roman" pitchFamily="18" charset="0"/>
              </a:rPr>
              <a:t>3Mg(OH)</a:t>
            </a:r>
            <a:r>
              <a:rPr lang="en-GB" sz="4000" baseline="-30000" smtClean="0">
                <a:cs typeface="Times New Roman" pitchFamily="18" charset="0"/>
              </a:rPr>
              <a:t>2</a:t>
            </a:r>
            <a:r>
              <a:rPr lang="en-GB" sz="4000" smtClean="0">
                <a:cs typeface="Times New Roman" pitchFamily="18" charset="0"/>
              </a:rPr>
              <a:t>+2NH</a:t>
            </a:r>
            <a:r>
              <a:rPr lang="en-GB" sz="4000" baseline="-30000" smtClean="0">
                <a:cs typeface="Times New Roman" pitchFamily="18" charset="0"/>
              </a:rPr>
              <a:t>3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moles of Mg(OH)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would be produced from the reaction of 0.10 mole of Mg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N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moles of NH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 would be produced from the reaction of 500 g of Mg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N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molecules of water would be required to react with 3.64 g of Mg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N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What is the maximum number of grams of Mg(OH)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that can be produced by the reaction of 10.0 g of Mg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N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and 14.4 g of H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O?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What is the percent yield if 9.4 g of Mg(OH)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are produced?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u="sng" smtClean="0">
                <a:cs typeface="Times New Roman" pitchFamily="18" charset="0"/>
              </a:rPr>
              <a:t>Stoichiometry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Times New Roman" pitchFamily="18" charset="0"/>
              </a:rPr>
              <a:t>Calculations involving chemical equations</a:t>
            </a:r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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Times New Roman" pitchFamily="18" charset="0"/>
              </a:rPr>
              <a:t>Chemical equations tell us exactly how much of one reactant will react (combine) with a second reactant and how much of the product we should expect.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Times New Roman" pitchFamily="18" charset="0"/>
              </a:rPr>
              <a:t>2 Al + 6 HCl </a:t>
            </a:r>
            <a:r>
              <a:rPr lang="en-GB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mtClean="0">
                <a:cs typeface="Times New Roman" pitchFamily="18" charset="0"/>
              </a:rPr>
              <a:t> 2 AlCl</a:t>
            </a:r>
            <a:r>
              <a:rPr lang="en-GB" baseline="-30000" smtClean="0">
                <a:cs typeface="Times New Roman" pitchFamily="18" charset="0"/>
              </a:rPr>
              <a:t>3</a:t>
            </a:r>
            <a:r>
              <a:rPr lang="en-GB" smtClean="0">
                <a:cs typeface="Times New Roman" pitchFamily="18" charset="0"/>
              </a:rPr>
              <a:t> + 3 H</a:t>
            </a:r>
            <a:r>
              <a:rPr lang="en-GB" baseline="-30000" smtClean="0">
                <a:cs typeface="Times New Roman" pitchFamily="18" charset="0"/>
              </a:rPr>
              <a:t>2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Times New Roman" pitchFamily="18" charset="0"/>
              </a:rPr>
              <a:t>2 atom Al + 6 molecule HCl </a:t>
            </a:r>
          </a:p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Symbol" pitchFamily="18" charset="2"/>
                <a:cs typeface="Times New Roman" pitchFamily="18" charset="0"/>
              </a:rPr>
              <a:t>      </a:t>
            </a:r>
            <a:r>
              <a:rPr lang="en-GB" smtClean="0">
                <a:cs typeface="Times New Roman" pitchFamily="18" charset="0"/>
              </a:rPr>
              <a:t> 2 formula unit AlCl</a:t>
            </a:r>
            <a:r>
              <a:rPr lang="en-GB" baseline="-30000" smtClean="0">
                <a:cs typeface="Times New Roman" pitchFamily="18" charset="0"/>
              </a:rPr>
              <a:t>3</a:t>
            </a:r>
            <a:r>
              <a:rPr lang="en-GB" smtClean="0">
                <a:cs typeface="Times New Roman" pitchFamily="18" charset="0"/>
              </a:rPr>
              <a:t> + 3 molecule H</a:t>
            </a:r>
            <a:r>
              <a:rPr lang="en-GB" baseline="-30000" smtClean="0"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5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Times New Roman" pitchFamily="18" charset="0"/>
              </a:rPr>
              <a:t>2 mol Al + 6 mol HCl 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Symbol" pitchFamily="18" charset="2"/>
                <a:cs typeface="Times New Roman" pitchFamily="18" charset="0"/>
              </a:rPr>
              <a:t>      </a:t>
            </a:r>
            <a:r>
              <a:rPr lang="en-GB" smtClean="0">
                <a:cs typeface="Times New Roman" pitchFamily="18" charset="0"/>
              </a:rPr>
              <a:t> 2 mol AlCl</a:t>
            </a:r>
            <a:r>
              <a:rPr lang="en-GB" baseline="-30000" smtClean="0">
                <a:cs typeface="Times New Roman" pitchFamily="18" charset="0"/>
              </a:rPr>
              <a:t>3</a:t>
            </a:r>
            <a:r>
              <a:rPr lang="en-GB" smtClean="0">
                <a:cs typeface="Times New Roman" pitchFamily="18" charset="0"/>
              </a:rPr>
              <a:t> +3 mol H</a:t>
            </a:r>
            <a:r>
              <a:rPr lang="en-GB" baseline="-30000" smtClean="0"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Times New Roman" pitchFamily="18" charset="0"/>
              </a:rPr>
              <a:t>2 (26.98 g) Al + 6 (36.46 g) HCl </a:t>
            </a:r>
          </a:p>
          <a:p>
            <a:pPr eaLnBrk="1" hangingPunct="1"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latin typeface="Symbol" pitchFamily="18" charset="2"/>
                <a:cs typeface="Times New Roman" pitchFamily="18" charset="0"/>
              </a:rPr>
              <a:t>      </a:t>
            </a:r>
            <a:r>
              <a:rPr lang="en-GB" smtClean="0">
                <a:cs typeface="Times New Roman" pitchFamily="18" charset="0"/>
              </a:rPr>
              <a:t> 2 (133.3 g) AlCl</a:t>
            </a:r>
            <a:r>
              <a:rPr lang="en-GB" baseline="-30000" smtClean="0">
                <a:cs typeface="Times New Roman" pitchFamily="18" charset="0"/>
              </a:rPr>
              <a:t>3</a:t>
            </a:r>
            <a:r>
              <a:rPr lang="en-GB" smtClean="0">
                <a:cs typeface="Times New Roman" pitchFamily="18" charset="0"/>
              </a:rPr>
              <a:t> + 3 (2.016 g) H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Times New Roman" pitchFamily="18" charset="0"/>
              </a:rPr>
              <a:t>2 Al + 6 HCl </a:t>
            </a:r>
            <a:r>
              <a:rPr lang="en-GB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mtClean="0">
                <a:cs typeface="Times New Roman" pitchFamily="18" charset="0"/>
              </a:rPr>
              <a:t> 2 AlCl</a:t>
            </a:r>
            <a:r>
              <a:rPr lang="en-GB" baseline="-30000" smtClean="0">
                <a:cs typeface="Times New Roman" pitchFamily="18" charset="0"/>
              </a:rPr>
              <a:t>3</a:t>
            </a:r>
            <a:r>
              <a:rPr lang="en-GB" smtClean="0">
                <a:cs typeface="Times New Roman" pitchFamily="18" charset="0"/>
              </a:rPr>
              <a:t> + 3 H</a:t>
            </a:r>
            <a:r>
              <a:rPr lang="en-GB" baseline="-30000" smtClean="0">
                <a:cs typeface="Times New Roman" pitchFamily="18" charset="0"/>
              </a:rPr>
              <a:t>2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molecules of HCl will react with 4 atoms of Al?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atoms of Al are required to make  1 molecule of AlCl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moles of H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are made from 3 mole of HCl?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If 4 moles of AlCl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 are produced, how much H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is produced?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much HCl is required to react with 1 mole of Al?</a:t>
            </a:r>
          </a:p>
          <a:p>
            <a:pPr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>
                <a:cs typeface="Times New Roman" pitchFamily="18" charset="0"/>
              </a:rPr>
              <a:t>CH</a:t>
            </a:r>
            <a:r>
              <a:rPr lang="en-GB" baseline="-30000" smtClean="0">
                <a:cs typeface="Times New Roman" pitchFamily="18" charset="0"/>
              </a:rPr>
              <a:t>4</a:t>
            </a:r>
            <a:r>
              <a:rPr lang="en-GB" smtClean="0">
                <a:cs typeface="Times New Roman" pitchFamily="18" charset="0"/>
              </a:rPr>
              <a:t> + 2 O</a:t>
            </a:r>
            <a:r>
              <a:rPr lang="en-GB" baseline="-30000" smtClean="0">
                <a:cs typeface="Times New Roman" pitchFamily="18" charset="0"/>
              </a:rPr>
              <a:t>2</a:t>
            </a:r>
            <a:r>
              <a:rPr lang="en-GB" smtClean="0">
                <a:cs typeface="Times New Roman" pitchFamily="18" charset="0"/>
              </a:rPr>
              <a:t> </a:t>
            </a:r>
            <a:r>
              <a:rPr lang="en-GB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mtClean="0">
                <a:cs typeface="Times New Roman" pitchFamily="18" charset="0"/>
              </a:rPr>
              <a:t> CO</a:t>
            </a:r>
            <a:r>
              <a:rPr lang="en-GB" baseline="-30000" smtClean="0">
                <a:cs typeface="Times New Roman" pitchFamily="18" charset="0"/>
              </a:rPr>
              <a:t>2</a:t>
            </a:r>
            <a:r>
              <a:rPr lang="en-GB" smtClean="0">
                <a:cs typeface="Times New Roman" pitchFamily="18" charset="0"/>
              </a:rPr>
              <a:t> + 2H</a:t>
            </a:r>
            <a:r>
              <a:rPr lang="en-GB" baseline="-30000" smtClean="0">
                <a:cs typeface="Times New Roman" pitchFamily="18" charset="0"/>
              </a:rPr>
              <a:t>2</a:t>
            </a:r>
            <a:r>
              <a:rPr lang="en-GB" smtClean="0">
                <a:cs typeface="Times New Roman" pitchFamily="18" charset="0"/>
              </a:rPr>
              <a:t>O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How many moles of oxygen are required to react completely with 50.0 g CH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What mass of CH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, in grams, is required to react with 96.0 g of O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Calculate the mass of CO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 that can be produced by burning 6.0 moles of CH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 in excess O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Times New Roman" pitchFamily="18" charset="0"/>
              </a:rPr>
              <a:t>What mass of CH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 produces 3.01 x 10</a:t>
            </a:r>
            <a:r>
              <a:rPr lang="en-GB" sz="2800" baseline="30000" smtClean="0">
                <a:cs typeface="Times New Roman" pitchFamily="18" charset="0"/>
              </a:rPr>
              <a:t>23</a:t>
            </a:r>
            <a:r>
              <a:rPr lang="en-GB" sz="2800" smtClean="0">
                <a:cs typeface="Times New Roman" pitchFamily="18" charset="0"/>
              </a:rPr>
              <a:t> water molecules when burned in excess oxygen?</a:t>
            </a:r>
          </a:p>
          <a:p>
            <a:pPr eaLnBrk="1" hangingPunct="1">
              <a:spcBef>
                <a:spcPts val="688"/>
              </a:spcBef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685800" y="762000"/>
            <a:ext cx="7772400" cy="4591050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Smelling salts contain ammonium carbonate, which can decompose to form ammonia, which acts as a mild heart stimulant.  Ammonium carbonate decomposes by the reaction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SzPct val="8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SzPct val="87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(NH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)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CO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(s) </a:t>
            </a:r>
            <a:r>
              <a:rPr lang="en-GB" sz="280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800" smtClean="0">
                <a:cs typeface="Times New Roman" pitchFamily="18" charset="0"/>
              </a:rPr>
              <a:t> 2 NH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(g) + CO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(g) + H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O(l)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smtClean="0">
              <a:cs typeface="Times New Roman" pitchFamily="18" charset="0"/>
            </a:endParaRP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smtClean="0">
                <a:cs typeface="Times New Roman" pitchFamily="18" charset="0"/>
              </a:rPr>
              <a:t>How many g of NH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 will be formed from 0.500 g of (NH</a:t>
            </a:r>
            <a:r>
              <a:rPr lang="en-GB" sz="2800" baseline="-30000" smtClean="0">
                <a:cs typeface="Times New Roman" pitchFamily="18" charset="0"/>
              </a:rPr>
              <a:t>4</a:t>
            </a:r>
            <a:r>
              <a:rPr lang="en-GB" sz="2800" smtClean="0">
                <a:cs typeface="Times New Roman" pitchFamily="18" charset="0"/>
              </a:rPr>
              <a:t>)</a:t>
            </a:r>
            <a:r>
              <a:rPr lang="en-GB" sz="2800" baseline="-30000" smtClean="0">
                <a:cs typeface="Times New Roman" pitchFamily="18" charset="0"/>
              </a:rPr>
              <a:t>2</a:t>
            </a:r>
            <a:r>
              <a:rPr lang="en-GB" sz="2800" smtClean="0">
                <a:cs typeface="Times New Roman" pitchFamily="18" charset="0"/>
              </a:rPr>
              <a:t>CO</a:t>
            </a:r>
            <a:r>
              <a:rPr lang="en-GB" sz="2800" baseline="-30000" smtClean="0">
                <a:cs typeface="Times New Roman" pitchFamily="18" charset="0"/>
              </a:rPr>
              <a:t>3</a:t>
            </a:r>
            <a:r>
              <a:rPr lang="en-GB" sz="2800" smtClean="0">
                <a:cs typeface="Times New Roman" pitchFamily="18" charset="0"/>
              </a:rPr>
              <a:t>?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6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8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762000" y="838200"/>
            <a:ext cx="7772400" cy="4525963"/>
          </a:xfrm>
        </p:spPr>
        <p:txBody>
          <a:bodyPr anchor="t"/>
          <a:lstStyle/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Calculate the number of moles of calcium chloride needed to react with excess silver nitrate to produce 6.60 g of silver chloride.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 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latin typeface="DomCasual BT" charset="0"/>
                <a:cs typeface="Times New Roman" pitchFamily="18" charset="0"/>
              </a:rPr>
              <a:t>1</a:t>
            </a:r>
            <a:r>
              <a:rPr lang="en-GB" sz="3200" u="sng" baseline="30000" smtClean="0">
                <a:latin typeface="DomCasual BT" charset="0"/>
                <a:cs typeface="Times New Roman" pitchFamily="18" charset="0"/>
              </a:rPr>
              <a:t>st</a:t>
            </a:r>
            <a:r>
              <a:rPr lang="en-GB" sz="3200" smtClean="0">
                <a:latin typeface="DomCasual BT" charset="0"/>
                <a:cs typeface="Times New Roman" pitchFamily="18" charset="0"/>
              </a:rPr>
              <a:t> - write the equation ( a double displacement reaction)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latin typeface="DomCasual BT" charset="0"/>
                <a:cs typeface="Times New Roman" pitchFamily="18" charset="0"/>
              </a:rPr>
              <a:t>  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latin typeface="DomCasual BT" charset="0"/>
                <a:cs typeface="Times New Roman" pitchFamily="18" charset="0"/>
              </a:rPr>
              <a:t>2</a:t>
            </a:r>
            <a:r>
              <a:rPr lang="en-GB" sz="3200" u="sng" baseline="30000" smtClean="0">
                <a:latin typeface="DomCasual BT" charset="0"/>
                <a:cs typeface="Times New Roman" pitchFamily="18" charset="0"/>
              </a:rPr>
              <a:t>nd</a:t>
            </a:r>
            <a:r>
              <a:rPr lang="en-GB" sz="3200" smtClean="0">
                <a:latin typeface="DomCasual BT" charset="0"/>
                <a:cs typeface="Times New Roman" pitchFamily="18" charset="0"/>
              </a:rPr>
              <a:t> -do stoichiometry</a:t>
            </a:r>
          </a:p>
          <a:p>
            <a:pPr marL="341313" indent="-341313" algn="l" eaLnBrk="1" hangingPunct="1">
              <a:lnSpc>
                <a:spcPct val="90000"/>
              </a:lnSpc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smtClean="0">
              <a:latin typeface="DomCasual BT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u="sng" smtClean="0">
                <a:cs typeface="Times New Roman" pitchFamily="18" charset="0"/>
              </a:rPr>
              <a:t>Reactions and Energy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86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Times New Roman" pitchFamily="18" charset="0"/>
              </a:rPr>
              <a:t> Reactions will often generate energy (heat) or produce (give off) energy.  We can use stoichiometry to calculate energy consumption or production. </a:t>
            </a:r>
          </a:p>
          <a:p>
            <a:pPr eaLnBrk="1" hangingPunct="1">
              <a:buFont typeface="Times New Roman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609600" y="685800"/>
            <a:ext cx="7772400" cy="4191000"/>
          </a:xfrm>
        </p:spPr>
        <p:txBody>
          <a:bodyPr anchor="t"/>
          <a:lstStyle/>
          <a:p>
            <a:pPr marL="341313" indent="-341313" algn="l" eaLnBrk="1" hangingPunct="1">
              <a:lnSpc>
                <a:spcPct val="95000"/>
              </a:lnSpc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Exothermic reaction -- A reaction that liberates heat.</a:t>
            </a:r>
          </a:p>
          <a:p>
            <a:pPr marL="341313" indent="-341313" algn="l" eaLnBrk="1" hangingPunct="1"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C</a:t>
            </a:r>
            <a:r>
              <a:rPr lang="en-GB" sz="3200" baseline="-30000" smtClean="0">
                <a:cs typeface="Times New Roman" pitchFamily="18" charset="0"/>
              </a:rPr>
              <a:t>6</a:t>
            </a:r>
            <a:r>
              <a:rPr lang="en-GB" sz="3200" smtClean="0">
                <a:cs typeface="Times New Roman" pitchFamily="18" charset="0"/>
              </a:rPr>
              <a:t>H</a:t>
            </a:r>
            <a:r>
              <a:rPr lang="en-GB" sz="3200" baseline="-30000" smtClean="0">
                <a:cs typeface="Times New Roman" pitchFamily="18" charset="0"/>
              </a:rPr>
              <a:t>12</a:t>
            </a:r>
            <a:r>
              <a:rPr lang="en-GB" sz="3200" smtClean="0">
                <a:cs typeface="Times New Roman" pitchFamily="18" charset="0"/>
              </a:rPr>
              <a:t>O</a:t>
            </a:r>
            <a:r>
              <a:rPr lang="en-GB" sz="3200" baseline="-30000" smtClean="0">
                <a:cs typeface="Times New Roman" pitchFamily="18" charset="0"/>
              </a:rPr>
              <a:t>6</a:t>
            </a:r>
            <a:r>
              <a:rPr lang="en-GB" sz="3200" smtClean="0">
                <a:cs typeface="Times New Roman" pitchFamily="18" charset="0"/>
              </a:rPr>
              <a:t>  </a:t>
            </a:r>
            <a:r>
              <a:rPr lang="en-GB" sz="320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3200" smtClean="0">
                <a:cs typeface="Times New Roman" pitchFamily="18" charset="0"/>
              </a:rPr>
              <a:t>  2 C</a:t>
            </a:r>
            <a:r>
              <a:rPr lang="en-GB" sz="3200" baseline="-30000" smtClean="0">
                <a:cs typeface="Times New Roman" pitchFamily="18" charset="0"/>
              </a:rPr>
              <a:t>2</a:t>
            </a:r>
            <a:r>
              <a:rPr lang="en-GB" sz="3200" smtClean="0">
                <a:cs typeface="Times New Roman" pitchFamily="18" charset="0"/>
              </a:rPr>
              <a:t>H</a:t>
            </a:r>
            <a:r>
              <a:rPr lang="en-GB" sz="3200" baseline="-30000" smtClean="0">
                <a:cs typeface="Times New Roman" pitchFamily="18" charset="0"/>
              </a:rPr>
              <a:t>5</a:t>
            </a:r>
            <a:r>
              <a:rPr lang="en-GB" sz="3200" smtClean="0">
                <a:cs typeface="Times New Roman" pitchFamily="18" charset="0"/>
              </a:rPr>
              <a:t>OH  +  2 CO</a:t>
            </a:r>
            <a:r>
              <a:rPr lang="en-GB" sz="3200" baseline="-30000" smtClean="0">
                <a:cs typeface="Times New Roman" pitchFamily="18" charset="0"/>
              </a:rPr>
              <a:t>2</a:t>
            </a:r>
            <a:r>
              <a:rPr lang="en-GB" sz="3200" smtClean="0">
                <a:cs typeface="Times New Roman" pitchFamily="18" charset="0"/>
              </a:rPr>
              <a:t>  +  heat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smtClean="0">
              <a:cs typeface="Times New Roman" pitchFamily="18" charset="0"/>
            </a:endParaRPr>
          </a:p>
          <a:p>
            <a:pPr marL="341313" indent="-341313" algn="l" eaLnBrk="1" hangingPunct="1"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Endothermic reaction -- A reaction that absorbs heat.</a:t>
            </a:r>
          </a:p>
          <a:p>
            <a:pPr marL="341313" indent="-341313" algn="l" eaLnBrk="1" hangingPunct="1">
              <a:spcBef>
                <a:spcPts val="788"/>
              </a:spcBef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3200" smtClean="0">
                <a:cs typeface="Times New Roman" pitchFamily="18" charset="0"/>
              </a:rPr>
              <a:t>CO</a:t>
            </a:r>
            <a:r>
              <a:rPr lang="en-GB" sz="3200" baseline="-30000" smtClean="0">
                <a:cs typeface="Times New Roman" pitchFamily="18" charset="0"/>
              </a:rPr>
              <a:t>2</a:t>
            </a:r>
            <a:r>
              <a:rPr lang="en-GB" sz="3200" smtClean="0">
                <a:cs typeface="Times New Roman" pitchFamily="18" charset="0"/>
              </a:rPr>
              <a:t>  +  heat </a:t>
            </a:r>
            <a:r>
              <a:rPr lang="en-GB" sz="320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3200" smtClean="0">
                <a:cs typeface="Times New Roman" pitchFamily="18" charset="0"/>
              </a:rPr>
              <a:t>  C  +  O</a:t>
            </a:r>
            <a:r>
              <a:rPr lang="en-GB" sz="3200" baseline="-30000" smtClean="0">
                <a:cs typeface="Times New Roman" pitchFamily="18" charset="0"/>
              </a:rPr>
              <a:t>2</a:t>
            </a:r>
          </a:p>
          <a:p>
            <a:pPr marL="341313" indent="-341313" algn="l" eaLnBrk="1" hangingPunct="1">
              <a:spcBef>
                <a:spcPts val="7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3200" baseline="-30000" smtClean="0"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634</Words>
  <Application>Microsoft Office PowerPoint</Application>
  <PresentationFormat>On-screen Show (4:3)</PresentationFormat>
  <Paragraphs>79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Calculations from Chemical Equations</vt:lpstr>
      <vt:lpstr>Stoichiometry</vt:lpstr>
      <vt:lpstr>2 Al + 6 HCl  2 AlCl3 + 3 H2</vt:lpstr>
      <vt:lpstr>2 Al + 6 HCl  2 AlCl3 + 3 H2</vt:lpstr>
      <vt:lpstr>CH4 + 2 O2  CO2 + 2H2O</vt:lpstr>
      <vt:lpstr>Slide 6</vt:lpstr>
      <vt:lpstr>Slide 7</vt:lpstr>
      <vt:lpstr>Reactions and Energy</vt:lpstr>
      <vt:lpstr>Slide 9</vt:lpstr>
      <vt:lpstr>Slide 10</vt:lpstr>
      <vt:lpstr>Slide 11</vt:lpstr>
      <vt:lpstr>Percent Yield</vt:lpstr>
      <vt:lpstr>Limiting reactant</vt:lpstr>
      <vt:lpstr>Slide 14</vt:lpstr>
      <vt:lpstr>Slide 15</vt:lpstr>
      <vt:lpstr>Mg3N2+6H2O3Mg(OH)2+2NH3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d&amp;c</dc:creator>
  <cp:lastModifiedBy>Cary Willard</cp:lastModifiedBy>
  <cp:revision>8</cp:revision>
  <dcterms:modified xsi:type="dcterms:W3CDTF">2013-01-07T23:41:48Z</dcterms:modified>
</cp:coreProperties>
</file>